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120-ED96-FB28-2AF1-0C879F2B8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8F49C-301C-CECF-05E8-B33D525AC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6FD26-D460-1967-E368-78D1DE99E134}"/>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5" name="Footer Placeholder 4">
            <a:extLst>
              <a:ext uri="{FF2B5EF4-FFF2-40B4-BE49-F238E27FC236}">
                <a16:creationId xmlns:a16="http://schemas.microsoft.com/office/drawing/2014/main" id="{AC2E2C14-4CBF-80FE-982B-92CD3768C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D7597-7D73-78D7-6C55-51FAA3EA9223}"/>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22358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93D-D765-F0A8-7E44-D02CB007B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CE0846-95DE-8D8F-6641-44F7EDB715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D2E44-A83D-F0B1-157C-D64566901081}"/>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5" name="Footer Placeholder 4">
            <a:extLst>
              <a:ext uri="{FF2B5EF4-FFF2-40B4-BE49-F238E27FC236}">
                <a16:creationId xmlns:a16="http://schemas.microsoft.com/office/drawing/2014/main" id="{4235C6B9-8BB2-47F0-7180-692550A95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B0CE4-C923-52EB-4460-0B9A23B6152D}"/>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188678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DF34B-F181-CFAC-DA74-3F1A76D3F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83212-38AF-A53D-402B-FD8AED555F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53B46-4414-A9F9-5C20-E232EE83AB02}"/>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5" name="Footer Placeholder 4">
            <a:extLst>
              <a:ext uri="{FF2B5EF4-FFF2-40B4-BE49-F238E27FC236}">
                <a16:creationId xmlns:a16="http://schemas.microsoft.com/office/drawing/2014/main" id="{5D91552D-7756-EA0E-7DB7-2496CE653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1C872-3DCB-8127-9E58-5654E818A9E2}"/>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207568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167B-5F79-1C34-7B2C-EB91BC508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8A25D-FBFA-9E21-3C36-6DFCEF5DEF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0E712-3C20-F75C-BB00-3B770A829BE7}"/>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5" name="Footer Placeholder 4">
            <a:extLst>
              <a:ext uri="{FF2B5EF4-FFF2-40B4-BE49-F238E27FC236}">
                <a16:creationId xmlns:a16="http://schemas.microsoft.com/office/drawing/2014/main" id="{CDEA965F-9234-F54C-BBFA-DBB738141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3EDEB-3235-79C2-6BC5-0D37669381B7}"/>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410763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BD90-1D16-EF39-351D-7FA49A544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1A2527-0864-500C-5FA3-AD69D9433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DFCC0E-8486-9283-7DC7-8E99F2474A59}"/>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5" name="Footer Placeholder 4">
            <a:extLst>
              <a:ext uri="{FF2B5EF4-FFF2-40B4-BE49-F238E27FC236}">
                <a16:creationId xmlns:a16="http://schemas.microsoft.com/office/drawing/2014/main" id="{5964C0FB-9A27-4617-C00A-AE6C2ACA9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0730C-C1EF-59DA-864F-15DA768E27D3}"/>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222245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7C87-1A99-9E5F-9C59-09E995FA1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B1EC7E-0415-8C59-B7D9-324AFB32F7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3ECC7A-C99E-087A-B066-5CD79E2FE0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EDB137-5456-90DB-7EC9-D0AEC65615FE}"/>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6" name="Footer Placeholder 5">
            <a:extLst>
              <a:ext uri="{FF2B5EF4-FFF2-40B4-BE49-F238E27FC236}">
                <a16:creationId xmlns:a16="http://schemas.microsoft.com/office/drawing/2014/main" id="{181B8EAD-509B-2385-6C4D-E3F99D74C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31516-CF0E-BF7F-357D-ADDC337E3000}"/>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195128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2361-01C6-C5C0-4739-A08E37EE84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1A5CE0-221D-F37F-3FA0-9C773044B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6744E-E949-C008-69F4-AA6BF2BA1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52FFC1-8C6F-D599-8C7B-249A7EE88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150748-6783-7363-28EB-83B8EE74D3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D49CA-0378-0B8C-61C9-EF97DBF10D0E}"/>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8" name="Footer Placeholder 7">
            <a:extLst>
              <a:ext uri="{FF2B5EF4-FFF2-40B4-BE49-F238E27FC236}">
                <a16:creationId xmlns:a16="http://schemas.microsoft.com/office/drawing/2014/main" id="{10A9B812-6C58-D0F9-E605-AA7AF06152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598EE3-4894-203B-FCE5-777B148D85BD}"/>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58759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8187-68F4-5EE1-681D-5B881073E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AAC5E-385E-44AC-9FF9-65FE1A41CCEB}"/>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4" name="Footer Placeholder 3">
            <a:extLst>
              <a:ext uri="{FF2B5EF4-FFF2-40B4-BE49-F238E27FC236}">
                <a16:creationId xmlns:a16="http://schemas.microsoft.com/office/drawing/2014/main" id="{11E5B8F1-6F5B-00BE-C30F-E4CC03FF5B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EA2B99-8210-C4AE-CE76-CEE808F15392}"/>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424005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389AE-611C-C3EE-A973-4FDD29C0A555}"/>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3" name="Footer Placeholder 2">
            <a:extLst>
              <a:ext uri="{FF2B5EF4-FFF2-40B4-BE49-F238E27FC236}">
                <a16:creationId xmlns:a16="http://schemas.microsoft.com/office/drawing/2014/main" id="{6B1B54F7-D72A-BB44-738C-2443B334A5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E17B1-4CE0-84C3-52BE-70AF2285AC60}"/>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89259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B931-50C4-D008-6B88-A73A54DC4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143FB-9EC1-8409-2DD9-20A87744E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3C8CC-0C64-BC88-EBA5-F28ADB355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02EA9-1B33-DA47-9F64-8CE034409C18}"/>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6" name="Footer Placeholder 5">
            <a:extLst>
              <a:ext uri="{FF2B5EF4-FFF2-40B4-BE49-F238E27FC236}">
                <a16:creationId xmlns:a16="http://schemas.microsoft.com/office/drawing/2014/main" id="{DB7E9E6E-D4E9-D4EA-5083-5A669A8D0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8B354-6A96-6488-438A-C14087E5A470}"/>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118025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2C09-FCB4-30DE-9345-8E28797A3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FBAB8-7466-EF96-FD26-B7562A48C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F3B49-A3DD-DCA0-A3F4-9C2F99306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16D36-5DC8-B43A-8096-D9F065E9E533}"/>
              </a:ext>
            </a:extLst>
          </p:cNvPr>
          <p:cNvSpPr>
            <a:spLocks noGrp="1"/>
          </p:cNvSpPr>
          <p:nvPr>
            <p:ph type="dt" sz="half" idx="10"/>
          </p:nvPr>
        </p:nvSpPr>
        <p:spPr/>
        <p:txBody>
          <a:bodyPr/>
          <a:lstStyle/>
          <a:p>
            <a:fld id="{41CA998D-D01A-4BB0-8933-54FA2BC4DDA8}" type="datetimeFigureOut">
              <a:rPr lang="en-US" smtClean="0"/>
              <a:t>4/13/2025</a:t>
            </a:fld>
            <a:endParaRPr lang="en-US"/>
          </a:p>
        </p:txBody>
      </p:sp>
      <p:sp>
        <p:nvSpPr>
          <p:cNvPr id="6" name="Footer Placeholder 5">
            <a:extLst>
              <a:ext uri="{FF2B5EF4-FFF2-40B4-BE49-F238E27FC236}">
                <a16:creationId xmlns:a16="http://schemas.microsoft.com/office/drawing/2014/main" id="{E626C827-0BF7-BA1E-A2A9-C31F6E98C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C8D4C-D31E-F626-8DD6-EDA14162A0F6}"/>
              </a:ext>
            </a:extLst>
          </p:cNvPr>
          <p:cNvSpPr>
            <a:spLocks noGrp="1"/>
          </p:cNvSpPr>
          <p:nvPr>
            <p:ph type="sldNum" sz="quarter" idx="12"/>
          </p:nvPr>
        </p:nvSpPr>
        <p:spPr/>
        <p:txBody>
          <a:bodyPr/>
          <a:lstStyle/>
          <a:p>
            <a:fld id="{309F664C-1CC1-457E-B594-3EDCC821C8C7}" type="slidenum">
              <a:rPr lang="en-US" smtClean="0"/>
              <a:t>‹#›</a:t>
            </a:fld>
            <a:endParaRPr lang="en-US"/>
          </a:p>
        </p:txBody>
      </p:sp>
    </p:spTree>
    <p:extLst>
      <p:ext uri="{BB962C8B-B14F-4D97-AF65-F5344CB8AC3E}">
        <p14:creationId xmlns:p14="http://schemas.microsoft.com/office/powerpoint/2010/main" val="118473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22F4F-D580-40DB-7517-868815526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52F8F-DAA3-5F14-A5EE-3D727B4F6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48742-DA02-D8ED-6165-F0839CF36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A998D-D01A-4BB0-8933-54FA2BC4DDA8}" type="datetimeFigureOut">
              <a:rPr lang="en-US" smtClean="0"/>
              <a:t>4/13/2025</a:t>
            </a:fld>
            <a:endParaRPr lang="en-US"/>
          </a:p>
        </p:txBody>
      </p:sp>
      <p:sp>
        <p:nvSpPr>
          <p:cNvPr id="5" name="Footer Placeholder 4">
            <a:extLst>
              <a:ext uri="{FF2B5EF4-FFF2-40B4-BE49-F238E27FC236}">
                <a16:creationId xmlns:a16="http://schemas.microsoft.com/office/drawing/2014/main" id="{B86E3E9F-B6E7-F4AB-5FF9-7650EDED94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0FBBF-4E18-03DE-2405-DC08BDD9E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F664C-1CC1-457E-B594-3EDCC821C8C7}" type="slidenum">
              <a:rPr lang="en-US" smtClean="0"/>
              <a:t>‹#›</a:t>
            </a:fld>
            <a:endParaRPr lang="en-US"/>
          </a:p>
        </p:txBody>
      </p:sp>
    </p:spTree>
    <p:extLst>
      <p:ext uri="{BB962C8B-B14F-4D97-AF65-F5344CB8AC3E}">
        <p14:creationId xmlns:p14="http://schemas.microsoft.com/office/powerpoint/2010/main" val="276699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D10E-470E-FF88-709F-2FAB2DDD19B3}"/>
              </a:ext>
            </a:extLst>
          </p:cNvPr>
          <p:cNvSpPr>
            <a:spLocks noGrp="1"/>
          </p:cNvSpPr>
          <p:nvPr>
            <p:ph type="ctrTitle"/>
          </p:nvPr>
        </p:nvSpPr>
        <p:spPr>
          <a:xfrm>
            <a:off x="1524000" y="177550"/>
            <a:ext cx="9144000" cy="1091958"/>
          </a:xfrm>
        </p:spPr>
        <p:txBody>
          <a:bodyPr>
            <a:normAutofit/>
          </a:bodyPr>
          <a:lstStyle/>
          <a:p>
            <a:r>
              <a:rPr lang="en-US" sz="3200" b="1" i="0" u="none" strike="noStrike" baseline="0" dirty="0">
                <a:latin typeface="Andalus" panose="02020603050405020304" pitchFamily="18" charset="-78"/>
                <a:cs typeface="Andalus" panose="02020603050405020304" pitchFamily="18" charset="-78"/>
              </a:rPr>
              <a:t>Tendon and Ligament</a:t>
            </a:r>
            <a:br>
              <a:rPr lang="en-US" sz="3200" b="1" i="0" u="none" strike="noStrike" baseline="0" dirty="0">
                <a:latin typeface="Andalus" panose="02020603050405020304" pitchFamily="18" charset="-78"/>
                <a:cs typeface="Andalus" panose="02020603050405020304" pitchFamily="18" charset="-78"/>
              </a:rPr>
            </a:br>
            <a:r>
              <a:rPr lang="en-US" sz="3200" b="1" i="0" u="none" strike="noStrike" baseline="0" dirty="0">
                <a:latin typeface="Andalus" panose="02020603050405020304" pitchFamily="18" charset="-78"/>
                <a:cs typeface="Andalus" panose="02020603050405020304" pitchFamily="18" charset="-78"/>
              </a:rPr>
              <a:t>Disorders</a:t>
            </a:r>
            <a:endParaRPr lang="en-US" sz="8800" dirty="0">
              <a:latin typeface="Andalus" panose="02020603050405020304" pitchFamily="18" charset="-78"/>
              <a:cs typeface="Andalus" panose="02020603050405020304" pitchFamily="18" charset="-78"/>
            </a:endParaRPr>
          </a:p>
        </p:txBody>
      </p:sp>
      <p:sp>
        <p:nvSpPr>
          <p:cNvPr id="3" name="Subtitle 2">
            <a:extLst>
              <a:ext uri="{FF2B5EF4-FFF2-40B4-BE49-F238E27FC236}">
                <a16:creationId xmlns:a16="http://schemas.microsoft.com/office/drawing/2014/main" id="{A52B1DAB-0C33-0EC8-FDCC-32C524BF7F06}"/>
              </a:ext>
            </a:extLst>
          </p:cNvPr>
          <p:cNvSpPr>
            <a:spLocks noGrp="1"/>
          </p:cNvSpPr>
          <p:nvPr>
            <p:ph type="subTitle" idx="1"/>
          </p:nvPr>
        </p:nvSpPr>
        <p:spPr/>
        <p:txBody>
          <a:bodyPr/>
          <a:lstStyle/>
          <a:p>
            <a:r>
              <a:rPr lang="en-US" dirty="0">
                <a:latin typeface="Andalus" panose="02020603050405020304" pitchFamily="18" charset="-78"/>
                <a:cs typeface="Andalus" panose="02020603050405020304" pitchFamily="18" charset="-78"/>
              </a:rPr>
              <a:t>Dr. Alaa A. Ibrahim </a:t>
            </a:r>
          </a:p>
          <a:p>
            <a:r>
              <a:rPr lang="en-US" dirty="0">
                <a:latin typeface="Andalus" panose="02020603050405020304" pitchFamily="18" charset="-78"/>
                <a:cs typeface="Andalus" panose="02020603050405020304" pitchFamily="18" charset="-78"/>
              </a:rPr>
              <a:t>Dep. Of Veterinary Surgery and Obstetrics </a:t>
            </a:r>
          </a:p>
          <a:p>
            <a:r>
              <a:rPr lang="en-US" dirty="0">
                <a:latin typeface="Andalus" panose="02020603050405020304" pitchFamily="18" charset="-78"/>
                <a:cs typeface="Andalus" panose="02020603050405020304" pitchFamily="18" charset="-78"/>
              </a:rPr>
              <a:t>College Of Veterinary Medicine/ University of Basrah </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4912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8520-93C5-CAEF-26E7-5AFAD43F08EC}"/>
              </a:ext>
            </a:extLst>
          </p:cNvPr>
          <p:cNvSpPr>
            <a:spLocks noGrp="1"/>
          </p:cNvSpPr>
          <p:nvPr>
            <p:ph type="title"/>
          </p:nvPr>
        </p:nvSpPr>
        <p:spPr>
          <a:xfrm>
            <a:off x="2512381" y="365125"/>
            <a:ext cx="7492754" cy="664685"/>
          </a:xfrm>
        </p:spPr>
        <p:txBody>
          <a:bodyPr>
            <a:normAutofit/>
          </a:bodyPr>
          <a:lstStyle/>
          <a:p>
            <a:pPr algn="ctr"/>
            <a:r>
              <a:rPr lang="en-US" sz="3200" dirty="0">
                <a:latin typeface="Times New Roman" panose="02020603050405020304" pitchFamily="18" charset="0"/>
                <a:cs typeface="Times New Roman" panose="02020603050405020304" pitchFamily="18" charset="0"/>
              </a:rPr>
              <a:t>treatment of moderate  sprain </a:t>
            </a:r>
            <a:endParaRPr lang="en-US" sz="3200" dirty="0"/>
          </a:p>
        </p:txBody>
      </p:sp>
      <p:sp>
        <p:nvSpPr>
          <p:cNvPr id="3" name="Content Placeholder 2">
            <a:extLst>
              <a:ext uri="{FF2B5EF4-FFF2-40B4-BE49-F238E27FC236}">
                <a16:creationId xmlns:a16="http://schemas.microsoft.com/office/drawing/2014/main" id="{06E6AC62-A912-0345-0EC7-C52A04B78664}"/>
              </a:ext>
            </a:extLst>
          </p:cNvPr>
          <p:cNvSpPr>
            <a:spLocks noGrp="1"/>
          </p:cNvSpPr>
          <p:nvPr>
            <p:ph idx="1"/>
          </p:nvPr>
        </p:nvSpPr>
        <p:spPr>
          <a:xfrm>
            <a:off x="523783" y="1225118"/>
            <a:ext cx="10830017" cy="5370991"/>
          </a:xfrm>
        </p:spPr>
        <p:txBody>
          <a:bodyPr>
            <a:normAutofit/>
          </a:bodyPr>
          <a:lstStyle/>
          <a:p>
            <a:r>
              <a:rPr lang="en-US" sz="2000" dirty="0">
                <a:latin typeface="Times New Roman" panose="02020603050405020304" pitchFamily="18" charset="0"/>
                <a:cs typeface="Times New Roman" panose="02020603050405020304" pitchFamily="18" charset="0"/>
              </a:rPr>
              <a:t>6 to 10 weeks may be required for initial healing and that full stability may not be achieved until 3 to 6 months after injury and more aggressive and definitive therapy is required</a:t>
            </a:r>
          </a:p>
          <a:p>
            <a:r>
              <a:rPr lang="en-US" sz="2000" dirty="0">
                <a:latin typeface="Times New Roman" panose="02020603050405020304" pitchFamily="18" charset="0"/>
                <a:cs typeface="Times New Roman" panose="02020603050405020304" pitchFamily="18" charset="0"/>
              </a:rPr>
              <a:t>If no instability can be demonstrated, the limb is splinted for 2 to 3 weeks, followed by 2 weeks in a firm elastic bandage, if possible</a:t>
            </a:r>
          </a:p>
          <a:p>
            <a:r>
              <a:rPr lang="en-US" sz="2000" dirty="0">
                <a:latin typeface="Times New Roman" panose="02020603050405020304" pitchFamily="18" charset="0"/>
                <a:cs typeface="Times New Roman" panose="02020603050405020304" pitchFamily="18" charset="0"/>
              </a:rPr>
              <a:t>After splint removal light activity and increase slowly toward normal between 6-8 weeks post injury </a:t>
            </a:r>
          </a:p>
          <a:p>
            <a:r>
              <a:rPr lang="en-US" sz="2000" dirty="0">
                <a:latin typeface="Times New Roman" panose="02020603050405020304" pitchFamily="18" charset="0"/>
                <a:cs typeface="Times New Roman" panose="02020603050405020304" pitchFamily="18" charset="0"/>
              </a:rPr>
              <a:t>Between 8 and 12 weeks after the second-degree injury, a slowly progressive exercise program should be started</a:t>
            </a:r>
          </a:p>
          <a:p>
            <a:r>
              <a:rPr lang="en-US" sz="2000" dirty="0">
                <a:latin typeface="Times New Roman" panose="02020603050405020304" pitchFamily="18" charset="0"/>
                <a:cs typeface="Times New Roman" panose="02020603050405020304" pitchFamily="18" charset="0"/>
              </a:rPr>
              <a:t>The activity level is gradually increased for another 4 to 6 weeks, at which point most patients will be able to return to near-normal activity</a:t>
            </a:r>
          </a:p>
          <a:p>
            <a:r>
              <a:rPr lang="en-US" sz="2000" dirty="0">
                <a:latin typeface="Times New Roman" panose="02020603050405020304" pitchFamily="18" charset="0"/>
                <a:cs typeface="Times New Roman" panose="02020603050405020304" pitchFamily="18" charset="0"/>
              </a:rPr>
              <a:t>Delayed surgery in the presence of instability is not as successful as early repair for second-degree sprains.</a:t>
            </a:r>
          </a:p>
          <a:p>
            <a:r>
              <a:rPr lang="en-US" sz="2000" dirty="0">
                <a:latin typeface="Times New Roman" panose="02020603050405020304" pitchFamily="18" charset="0"/>
                <a:cs typeface="Times New Roman" panose="02020603050405020304" pitchFamily="18" charset="0"/>
              </a:rPr>
              <a:t>Necessity of surgical repair depend on animal size and activity , small animal may have successful </a:t>
            </a:r>
            <a:r>
              <a:rPr lang="en-US" sz="2000" dirty="0" err="1">
                <a:latin typeface="Times New Roman" panose="02020603050405020304" pitchFamily="18" charset="0"/>
                <a:cs typeface="Times New Roman" panose="02020603050405020304" pitchFamily="18" charset="0"/>
              </a:rPr>
              <a:t>outcom</a:t>
            </a:r>
            <a:r>
              <a:rPr lang="en-US" sz="2000" dirty="0">
                <a:latin typeface="Times New Roman" panose="02020603050405020304" pitchFamily="18" charset="0"/>
                <a:cs typeface="Times New Roman" panose="02020603050405020304" pitchFamily="18" charset="0"/>
              </a:rPr>
              <a:t> with nonsurgical treatment while  athletic dog would end up with a permanent </a:t>
            </a:r>
            <a:r>
              <a:rPr lang="en-US" sz="2000">
                <a:latin typeface="Times New Roman" panose="02020603050405020304" pitchFamily="18" charset="0"/>
                <a:cs typeface="Times New Roman" panose="02020603050405020304" pitchFamily="18" charset="0"/>
              </a:rPr>
              <a:t>instability and degenerative </a:t>
            </a:r>
            <a:r>
              <a:rPr lang="en-US" sz="2000" dirty="0">
                <a:latin typeface="Times New Roman" panose="02020603050405020304" pitchFamily="18" charset="0"/>
                <a:cs typeface="Times New Roman" panose="02020603050405020304" pitchFamily="18" charset="0"/>
              </a:rPr>
              <a:t>joint disease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08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081E-C24D-5F17-5254-BA19B14B6491}"/>
              </a:ext>
            </a:extLst>
          </p:cNvPr>
          <p:cNvSpPr>
            <a:spLocks noGrp="1"/>
          </p:cNvSpPr>
          <p:nvPr>
            <p:ph type="title"/>
          </p:nvPr>
        </p:nvSpPr>
        <p:spPr>
          <a:xfrm>
            <a:off x="838200" y="365125"/>
            <a:ext cx="10515600" cy="593663"/>
          </a:xfrm>
        </p:spPr>
        <p:txBody>
          <a:bodyPr>
            <a:normAutofit/>
          </a:bodyPr>
          <a:lstStyle/>
          <a:p>
            <a:r>
              <a:rPr lang="en-US" sz="2800" b="0" i="0" u="none" strike="noStrike" baseline="0" dirty="0">
                <a:latin typeface="Times New Roman" panose="02020603050405020304" pitchFamily="18" charset="0"/>
                <a:cs typeface="Times New Roman" panose="02020603050405020304" pitchFamily="18" charset="0"/>
              </a:rPr>
              <a:t>Third-Degree (Severe) Sprains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72F3A3-D2AD-6916-DCF1-D72552933FB4}"/>
              </a:ext>
            </a:extLst>
          </p:cNvPr>
          <p:cNvSpPr>
            <a:spLocks noGrp="1"/>
          </p:cNvSpPr>
          <p:nvPr>
            <p:ph idx="1"/>
          </p:nvPr>
        </p:nvSpPr>
        <p:spPr>
          <a:xfrm>
            <a:off x="838200" y="1029810"/>
            <a:ext cx="10835936" cy="5147153"/>
          </a:xfrm>
        </p:spPr>
        <p:txBody>
          <a:bodyPr>
            <a:normAutofit/>
          </a:bodyPr>
          <a:lstStyle/>
          <a:p>
            <a:r>
              <a:rPr lang="en-US" sz="2000" dirty="0">
                <a:latin typeface="Times New Roman" panose="02020603050405020304" pitchFamily="18" charset="0"/>
                <a:cs typeface="Times New Roman" panose="02020603050405020304" pitchFamily="18" charset="0"/>
              </a:rPr>
              <a:t>Suture repair of the torn ligament is the primary method of treatment for this class of injuries</a:t>
            </a:r>
          </a:p>
          <a:p>
            <a:r>
              <a:rPr lang="en-US" sz="2000" dirty="0">
                <a:latin typeface="Times New Roman" panose="02020603050405020304" pitchFamily="18" charset="0"/>
                <a:cs typeface="Times New Roman" panose="02020603050405020304" pitchFamily="18" charset="0"/>
              </a:rPr>
              <a:t>The locking-loop (Kessler) and pulley suture patterns have proved most reliable and Monofilament nylon or polypropylene in size 0-4/0 is most often used</a:t>
            </a:r>
          </a:p>
          <a:p>
            <a:r>
              <a:rPr lang="en-US" sz="2000" dirty="0">
                <a:latin typeface="Times New Roman" panose="02020603050405020304" pitchFamily="18" charset="0"/>
                <a:cs typeface="Times New Roman" panose="02020603050405020304" pitchFamily="18" charset="0"/>
              </a:rPr>
              <a:t>If the ligament is avulsed close to a bony attachment, it can often be reattached with a screw and plastic spiked washer or a bone staple with a special insert</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E5E342F-E841-BCA2-DA2E-3F3649755571}"/>
              </a:ext>
            </a:extLst>
          </p:cNvPr>
          <p:cNvPicPr>
            <a:picLocks noChangeAspect="1"/>
          </p:cNvPicPr>
          <p:nvPr/>
        </p:nvPicPr>
        <p:blipFill rotWithShape="1">
          <a:blip r:embed="rId2"/>
          <a:srcRect l="7661" t="8291" r="5326"/>
          <a:stretch/>
        </p:blipFill>
        <p:spPr>
          <a:xfrm>
            <a:off x="6818050" y="3233171"/>
            <a:ext cx="4953740" cy="3624829"/>
          </a:xfrm>
          <a:prstGeom prst="rect">
            <a:avLst/>
          </a:prstGeom>
        </p:spPr>
      </p:pic>
      <p:pic>
        <p:nvPicPr>
          <p:cNvPr id="11" name="Picture 10">
            <a:extLst>
              <a:ext uri="{FF2B5EF4-FFF2-40B4-BE49-F238E27FC236}">
                <a16:creationId xmlns:a16="http://schemas.microsoft.com/office/drawing/2014/main" id="{C0A38C34-1B5F-A51F-6405-3B4AA10307FD}"/>
              </a:ext>
            </a:extLst>
          </p:cNvPr>
          <p:cNvPicPr>
            <a:picLocks noChangeAspect="1"/>
          </p:cNvPicPr>
          <p:nvPr/>
        </p:nvPicPr>
        <p:blipFill>
          <a:blip r:embed="rId3"/>
          <a:stretch>
            <a:fillRect/>
          </a:stretch>
        </p:blipFill>
        <p:spPr>
          <a:xfrm>
            <a:off x="1437599" y="3098307"/>
            <a:ext cx="4410100" cy="3580014"/>
          </a:xfrm>
          <a:prstGeom prst="rect">
            <a:avLst/>
          </a:prstGeom>
        </p:spPr>
      </p:pic>
    </p:spTree>
    <p:extLst>
      <p:ext uri="{BB962C8B-B14F-4D97-AF65-F5344CB8AC3E}">
        <p14:creationId xmlns:p14="http://schemas.microsoft.com/office/powerpoint/2010/main" val="257821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49BA-BBBC-C3ED-4E8E-55E4CFBE1F2A}"/>
              </a:ext>
            </a:extLst>
          </p:cNvPr>
          <p:cNvSpPr>
            <a:spLocks noGrp="1"/>
          </p:cNvSpPr>
          <p:nvPr>
            <p:ph type="title"/>
          </p:nvPr>
        </p:nvSpPr>
        <p:spPr>
          <a:xfrm>
            <a:off x="838200" y="365125"/>
            <a:ext cx="10515600" cy="762339"/>
          </a:xfrm>
        </p:spPr>
        <p:txBody>
          <a:bodyPr/>
          <a:lstStyle/>
          <a:p>
            <a:r>
              <a:rPr lang="en-US" dirty="0">
                <a:latin typeface="Andalus" panose="02020603050405020304" pitchFamily="18" charset="-78"/>
                <a:cs typeface="Andalus" panose="02020603050405020304" pitchFamily="18" charset="-78"/>
              </a:rPr>
              <a:t>Tendon and ligament </a:t>
            </a:r>
          </a:p>
        </p:txBody>
      </p:sp>
      <p:sp>
        <p:nvSpPr>
          <p:cNvPr id="3" name="Content Placeholder 2">
            <a:extLst>
              <a:ext uri="{FF2B5EF4-FFF2-40B4-BE49-F238E27FC236}">
                <a16:creationId xmlns:a16="http://schemas.microsoft.com/office/drawing/2014/main" id="{A4593D40-4E52-12DC-9639-6E99BB1552C2}"/>
              </a:ext>
            </a:extLst>
          </p:cNvPr>
          <p:cNvSpPr>
            <a:spLocks noGrp="1"/>
          </p:cNvSpPr>
          <p:nvPr>
            <p:ph idx="1"/>
          </p:nvPr>
        </p:nvSpPr>
        <p:spPr>
          <a:xfrm>
            <a:off x="346229" y="1056443"/>
            <a:ext cx="11007571" cy="5120520"/>
          </a:xfrm>
        </p:spPr>
        <p:txBody>
          <a:bodyPr>
            <a:noAutofit/>
          </a:bodyPr>
          <a:lstStyle/>
          <a:p>
            <a:r>
              <a:rPr lang="en-US" sz="2400" b="0" i="0" dirty="0">
                <a:solidFill>
                  <a:srgbClr val="444444"/>
                </a:solidFill>
                <a:effectLst/>
                <a:latin typeface="Times New Roman" panose="02020603050405020304" pitchFamily="18" charset="0"/>
                <a:cs typeface="Times New Roman" panose="02020603050405020304" pitchFamily="18" charset="0"/>
              </a:rPr>
              <a:t>Tendon is a fibrous connective tissue that attaches muscle to bone. Tendons may also attach muscles to structures such as the eyeball. tendon serves to move the bone or structure</a:t>
            </a:r>
          </a:p>
          <a:p>
            <a:r>
              <a:rPr lang="en-US" sz="2400" b="0" i="0" dirty="0">
                <a:solidFill>
                  <a:srgbClr val="444444"/>
                </a:solidFill>
                <a:effectLst/>
                <a:latin typeface="Times New Roman" panose="02020603050405020304" pitchFamily="18" charset="0"/>
                <a:cs typeface="Times New Roman" panose="02020603050405020304" pitchFamily="18" charset="0"/>
              </a:rPr>
              <a:t>Ligament is a fibrous connective tissue that attaches bone to bone, and usually serves to hold structures together and keep them stable. </a:t>
            </a:r>
          </a:p>
          <a:p>
            <a:r>
              <a:rPr lang="en-US" sz="2400" dirty="0">
                <a:solidFill>
                  <a:srgbClr val="444444"/>
                </a:solidFill>
                <a:latin typeface="Times New Roman" panose="02020603050405020304" pitchFamily="18" charset="0"/>
                <a:cs typeface="Times New Roman" panose="02020603050405020304" pitchFamily="18" charset="0"/>
              </a:rPr>
              <a:t>Injury of the tendon can caused by trauma , overuse , or degeneration due to aging</a:t>
            </a:r>
          </a:p>
          <a:p>
            <a:r>
              <a:rPr lang="en-US" sz="2400" dirty="0">
                <a:solidFill>
                  <a:srgbClr val="444444"/>
                </a:solidFill>
                <a:latin typeface="Times New Roman" panose="02020603050405020304" pitchFamily="18" charset="0"/>
                <a:cs typeface="Times New Roman" panose="02020603050405020304" pitchFamily="18" charset="0"/>
              </a:rPr>
              <a:t>Overstrain can occur by</a:t>
            </a:r>
            <a:r>
              <a:rPr lang="en-US" sz="2400" b="1" dirty="0">
                <a:solidFill>
                  <a:srgbClr val="444444"/>
                </a:solidFill>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sudden  overloading of the structure, which overcome its resistive strength</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Long tendons are more porn to injury specially because they are often loaded to the extreme and are only minimally capable of elastic elongation. Example  is the superficial flexor tendon of horses, which is frequently injured by partial tearing that leads to tendinitis. </a:t>
            </a:r>
          </a:p>
        </p:txBody>
      </p:sp>
    </p:spTree>
    <p:extLst>
      <p:ext uri="{BB962C8B-B14F-4D97-AF65-F5344CB8AC3E}">
        <p14:creationId xmlns:p14="http://schemas.microsoft.com/office/powerpoint/2010/main" val="93303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2576-E7DF-6DA7-E0D9-2D2F650E0C9C}"/>
              </a:ext>
            </a:extLst>
          </p:cNvPr>
          <p:cNvSpPr>
            <a:spLocks noGrp="1"/>
          </p:cNvSpPr>
          <p:nvPr>
            <p:ph type="title"/>
          </p:nvPr>
        </p:nvSpPr>
        <p:spPr>
          <a:xfrm>
            <a:off x="838200" y="365126"/>
            <a:ext cx="10515600" cy="469376"/>
          </a:xfrm>
        </p:spPr>
        <p:txBody>
          <a:bodyPr>
            <a:normAutofit/>
          </a:bodyPr>
          <a:lstStyle/>
          <a:p>
            <a:r>
              <a:rPr lang="en-US" sz="2000" b="1" i="0" u="none" strike="noStrike" baseline="0" dirty="0">
                <a:latin typeface="Times New Roman" panose="02020603050405020304" pitchFamily="18" charset="0"/>
                <a:cs typeface="Times New Roman" panose="02020603050405020304" pitchFamily="18" charset="0"/>
              </a:rPr>
              <a:t>MUSCLE-TENDON INJURIES (Strain )</a:t>
            </a:r>
            <a:endParaRPr lang="en-US" sz="4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072606-7060-873F-DA81-8AB8DE4EC928}"/>
              </a:ext>
            </a:extLst>
          </p:cNvPr>
          <p:cNvSpPr>
            <a:spLocks noGrp="1"/>
          </p:cNvSpPr>
          <p:nvPr>
            <p:ph idx="1"/>
          </p:nvPr>
        </p:nvSpPr>
        <p:spPr>
          <a:xfrm>
            <a:off x="355107" y="1349406"/>
            <a:ext cx="10998693" cy="4827557"/>
          </a:xfrm>
        </p:spPr>
        <p:txBody>
          <a:bodyPr>
            <a:normAutofit/>
          </a:bodyPr>
          <a:lstStyle/>
          <a:p>
            <a:r>
              <a:rPr lang="en-US" sz="2400" b="0" i="0" u="none" strike="noStrike" baseline="0" dirty="0">
                <a:latin typeface="Times New Roman" panose="02020603050405020304" pitchFamily="18" charset="0"/>
                <a:cs typeface="Times New Roman" panose="02020603050405020304" pitchFamily="18" charset="0"/>
              </a:rPr>
              <a:t>Injuries of the muscle-tendon unit are termed </a:t>
            </a:r>
            <a:r>
              <a:rPr lang="en-US" sz="2400" b="1" i="0" u="none" strike="noStrike" baseline="0" dirty="0">
                <a:latin typeface="Times New Roman" panose="02020603050405020304" pitchFamily="18" charset="0"/>
                <a:cs typeface="Times New Roman" panose="02020603050405020304" pitchFamily="18" charset="0"/>
              </a:rPr>
              <a:t>strains</a:t>
            </a:r>
          </a:p>
          <a:p>
            <a:r>
              <a:rPr lang="en-US" sz="2400" dirty="0">
                <a:latin typeface="Times New Roman" panose="02020603050405020304" pitchFamily="18" charset="0"/>
                <a:cs typeface="Times New Roman" panose="02020603050405020304" pitchFamily="18" charset="0"/>
              </a:rPr>
              <a:t>Strains can be chronic and multiple or acute and singular in nature, can occur anywhere in the muscle-tendon unit, and can vary in their severity from mild to complete rupture</a:t>
            </a:r>
          </a:p>
          <a:p>
            <a:r>
              <a:rPr lang="en-US" sz="2400" dirty="0">
                <a:latin typeface="Times New Roman" panose="02020603050405020304" pitchFamily="18" charset="0"/>
                <a:cs typeface="Times New Roman" panose="02020603050405020304" pitchFamily="18" charset="0"/>
              </a:rPr>
              <a:t>Milder forms produce minimal changes in gait and are often overlooked except in animals such as the racing greyhound, in which a slight falling off of speed may be noted</a:t>
            </a:r>
          </a:p>
          <a:p>
            <a:r>
              <a:rPr lang="en-US" sz="2400" dirty="0">
                <a:latin typeface="Times New Roman" panose="02020603050405020304" pitchFamily="18" charset="0"/>
                <a:cs typeface="Times New Roman" panose="02020603050405020304" pitchFamily="18" charset="0"/>
              </a:rPr>
              <a:t>Diagnosis of affected muscles can by done by deep palpation of muscles bellies and tendons and digital pressure in these areas evoke  pain in the patient </a:t>
            </a:r>
          </a:p>
          <a:p>
            <a:r>
              <a:rPr lang="en-US" sz="2400" dirty="0">
                <a:latin typeface="Times New Roman" panose="02020603050405020304" pitchFamily="18" charset="0"/>
                <a:cs typeface="Times New Roman" panose="02020603050405020304" pitchFamily="18" charset="0"/>
              </a:rPr>
              <a:t>The majority of strains resolve with conservative management consisting of rest and confinement(</a:t>
            </a:r>
            <a:r>
              <a:rPr lang="ar-IQ" sz="2400" dirty="0">
                <a:latin typeface="Times New Roman" panose="02020603050405020304" pitchFamily="18" charset="0"/>
                <a:cs typeface="Times New Roman" panose="02020603050405020304" pitchFamily="18" charset="0"/>
              </a:rPr>
              <a:t>حبس</a:t>
            </a:r>
            <a:r>
              <a:rPr lang="en-US" sz="2400" dirty="0">
                <a:latin typeface="Times New Roman" panose="02020603050405020304" pitchFamily="18" charset="0"/>
                <a:cs typeface="Times New Roman" panose="02020603050405020304" pitchFamily="18" charset="0"/>
              </a:rPr>
              <a:t>) for several days</a:t>
            </a:r>
          </a:p>
        </p:txBody>
      </p:sp>
    </p:spTree>
    <p:extLst>
      <p:ext uri="{BB962C8B-B14F-4D97-AF65-F5344CB8AC3E}">
        <p14:creationId xmlns:p14="http://schemas.microsoft.com/office/powerpoint/2010/main" val="23045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158F-164F-5FB9-7016-A9CAF5E86369}"/>
              </a:ext>
            </a:extLst>
          </p:cNvPr>
          <p:cNvSpPr>
            <a:spLocks noGrp="1"/>
          </p:cNvSpPr>
          <p:nvPr>
            <p:ph type="title"/>
          </p:nvPr>
        </p:nvSpPr>
        <p:spPr>
          <a:xfrm>
            <a:off x="838200" y="54404"/>
            <a:ext cx="10515600" cy="700195"/>
          </a:xfrm>
        </p:spPr>
        <p:txBody>
          <a:bodyPr>
            <a:normAutofit/>
          </a:bodyPr>
          <a:lstStyle/>
          <a:p>
            <a:r>
              <a:rPr lang="en-US" sz="2400" b="1" i="0" u="none" strike="noStrike" baseline="0" dirty="0">
                <a:latin typeface="Times New Roman" panose="02020603050405020304" pitchFamily="18" charset="0"/>
                <a:cs typeface="Times New Roman" panose="02020603050405020304" pitchFamily="18" charset="0"/>
              </a:rPr>
              <a:t>MUSCLE-TENDON INJURIES (Strain )</a:t>
            </a:r>
            <a:endParaRPr lang="en-US" sz="2400" dirty="0"/>
          </a:p>
        </p:txBody>
      </p:sp>
      <p:sp>
        <p:nvSpPr>
          <p:cNvPr id="3" name="Content Placeholder 2">
            <a:extLst>
              <a:ext uri="{FF2B5EF4-FFF2-40B4-BE49-F238E27FC236}">
                <a16:creationId xmlns:a16="http://schemas.microsoft.com/office/drawing/2014/main" id="{C470A519-F236-1F4A-F20C-BA751EB20CB5}"/>
              </a:ext>
            </a:extLst>
          </p:cNvPr>
          <p:cNvSpPr>
            <a:spLocks noGrp="1"/>
          </p:cNvSpPr>
          <p:nvPr>
            <p:ph idx="1"/>
          </p:nvPr>
        </p:nvSpPr>
        <p:spPr>
          <a:xfrm>
            <a:off x="838199" y="683579"/>
            <a:ext cx="10542973" cy="4374796"/>
          </a:xfrm>
        </p:spPr>
        <p:txBody>
          <a:bodyPr>
            <a:normAutofit/>
          </a:bodyPr>
          <a:lstStyle/>
          <a:p>
            <a:r>
              <a:rPr lang="en-US" sz="2400" dirty="0">
                <a:latin typeface="Times New Roman" panose="02020603050405020304" pitchFamily="18" charset="0"/>
                <a:cs typeface="Times New Roman" panose="02020603050405020304" pitchFamily="18" charset="0"/>
              </a:rPr>
              <a:t>Complete rupture of a muscle-tendon unit can occur in the muscle belly, in the musculotendinous junction, or in the tendon</a:t>
            </a:r>
          </a:p>
          <a:p>
            <a:r>
              <a:rPr lang="en-US" sz="2400" dirty="0">
                <a:latin typeface="Times New Roman" panose="02020603050405020304" pitchFamily="18" charset="0"/>
                <a:cs typeface="Times New Roman" panose="02020603050405020304" pitchFamily="18" charset="0"/>
              </a:rPr>
              <a:t>Complete rupture of a muscle-tendon characterized by an inability to actively flex or extend the associated joints and to support weight</a:t>
            </a:r>
          </a:p>
          <a:p>
            <a:r>
              <a:rPr lang="en-US" sz="2400" dirty="0">
                <a:latin typeface="Times New Roman" panose="02020603050405020304" pitchFamily="18" charset="0"/>
                <a:cs typeface="Times New Roman" panose="02020603050405020304" pitchFamily="18" charset="0"/>
              </a:rPr>
              <a:t>Complete rupture of a muscle-tendon in the large muscles require surgical repair and external coaptation until primary healing can occur</a:t>
            </a:r>
          </a:p>
          <a:p>
            <a:r>
              <a:rPr lang="en-US" sz="2400" dirty="0">
                <a:latin typeface="Times New Roman" panose="02020603050405020304" pitchFamily="18" charset="0"/>
                <a:cs typeface="Times New Roman" panose="02020603050405020304" pitchFamily="18" charset="0"/>
              </a:rPr>
              <a:t>Techniques for suturing tendons and for aftercare closely follow those described for ligaments</a:t>
            </a:r>
          </a:p>
          <a:p>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B9B1458-F927-BC5B-B214-EAAE9C37E4E3}"/>
              </a:ext>
            </a:extLst>
          </p:cNvPr>
          <p:cNvPicPr>
            <a:picLocks noChangeAspect="1"/>
          </p:cNvPicPr>
          <p:nvPr/>
        </p:nvPicPr>
        <p:blipFill>
          <a:blip r:embed="rId2"/>
          <a:stretch>
            <a:fillRect/>
          </a:stretch>
        </p:blipFill>
        <p:spPr>
          <a:xfrm>
            <a:off x="6995604" y="3594751"/>
            <a:ext cx="5024768" cy="3208845"/>
          </a:xfrm>
          <a:prstGeom prst="rect">
            <a:avLst/>
          </a:prstGeom>
        </p:spPr>
      </p:pic>
    </p:spTree>
    <p:extLst>
      <p:ext uri="{BB962C8B-B14F-4D97-AF65-F5344CB8AC3E}">
        <p14:creationId xmlns:p14="http://schemas.microsoft.com/office/powerpoint/2010/main" val="127237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7B4B-7B99-5E04-A06E-DB85E4460614}"/>
              </a:ext>
            </a:extLst>
          </p:cNvPr>
          <p:cNvSpPr>
            <a:spLocks noGrp="1"/>
          </p:cNvSpPr>
          <p:nvPr>
            <p:ph type="title"/>
          </p:nvPr>
        </p:nvSpPr>
        <p:spPr>
          <a:xfrm>
            <a:off x="838200" y="0"/>
            <a:ext cx="10515600" cy="68103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Sprains</a:t>
            </a:r>
            <a:r>
              <a:rPr lang="en-US" sz="2400" dirty="0">
                <a:latin typeface="Sabon-Roman"/>
              </a:rPr>
              <a:t> </a:t>
            </a:r>
            <a:endParaRPr lang="en-US" sz="5400" dirty="0"/>
          </a:p>
        </p:txBody>
      </p:sp>
      <p:sp>
        <p:nvSpPr>
          <p:cNvPr id="3" name="Content Placeholder 2">
            <a:extLst>
              <a:ext uri="{FF2B5EF4-FFF2-40B4-BE49-F238E27FC236}">
                <a16:creationId xmlns:a16="http://schemas.microsoft.com/office/drawing/2014/main" id="{90FACCDF-B95C-400A-DDBC-44D0BDD0715A}"/>
              </a:ext>
            </a:extLst>
          </p:cNvPr>
          <p:cNvSpPr>
            <a:spLocks noGrp="1"/>
          </p:cNvSpPr>
          <p:nvPr>
            <p:ph idx="1"/>
          </p:nvPr>
        </p:nvSpPr>
        <p:spPr>
          <a:xfrm>
            <a:off x="838200" y="816746"/>
            <a:ext cx="10515600" cy="5672831"/>
          </a:xfrm>
        </p:spPr>
        <p:txBody>
          <a:bodyPr>
            <a:normAutofit/>
          </a:bodyPr>
          <a:lstStyle/>
          <a:p>
            <a:r>
              <a:rPr lang="en-US" sz="2000" dirty="0">
                <a:latin typeface="Times New Roman" panose="02020603050405020304" pitchFamily="18" charset="0"/>
                <a:cs typeface="Times New Roman" panose="02020603050405020304" pitchFamily="18" charset="0"/>
              </a:rPr>
              <a:t>Sprains is damage to a ligament caused by external force</a:t>
            </a:r>
          </a:p>
          <a:p>
            <a:r>
              <a:rPr lang="en-US" sz="2000" dirty="0">
                <a:latin typeface="Times New Roman" panose="02020603050405020304" pitchFamily="18" charset="0"/>
                <a:cs typeface="Times New Roman" panose="02020603050405020304" pitchFamily="18" charset="0"/>
              </a:rPr>
              <a:t>Ligaments are composed of longitudinally oriented bundles of collagen fibers that are so oriented as to have a much greater tensile strength in tension than in shear or torsion</a:t>
            </a:r>
          </a:p>
          <a:p>
            <a:r>
              <a:rPr lang="en-US" sz="2000" dirty="0">
                <a:latin typeface="Times New Roman" panose="02020603050405020304" pitchFamily="18" charset="0"/>
                <a:cs typeface="Times New Roman" panose="02020603050405020304" pitchFamily="18" charset="0"/>
              </a:rPr>
              <a:t>Ligaments are very inelastic, however, and if tensile load exceeds the ligament’s elasticity, the collagen fiber bundles will become permanently deranged at about 10% elongation</a:t>
            </a:r>
          </a:p>
          <a:p>
            <a:r>
              <a:rPr lang="en-US" sz="2000" dirty="0">
                <a:latin typeface="Times New Roman" panose="02020603050405020304" pitchFamily="18" charset="0"/>
                <a:cs typeface="Times New Roman" panose="02020603050405020304" pitchFamily="18" charset="0"/>
              </a:rPr>
              <a:t>Sprain can be divided into three degree :</a:t>
            </a:r>
            <a:r>
              <a:rPr lang="en-US" sz="2000" b="1" dirty="0">
                <a:latin typeface="Times New Roman" panose="02020603050405020304" pitchFamily="18" charset="0"/>
                <a:cs typeface="Times New Roman" panose="02020603050405020304" pitchFamily="18" charset="0"/>
              </a:rPr>
              <a:t>First degree (Mild )sprain </a:t>
            </a:r>
          </a:p>
          <a:p>
            <a:pPr marL="0" indent="0">
              <a:buNone/>
            </a:pPr>
            <a:r>
              <a:rPr lang="en-US" sz="2000" b="1" dirty="0">
                <a:latin typeface="Times New Roman" panose="02020603050405020304" pitchFamily="18" charset="0"/>
                <a:cs typeface="Times New Roman" panose="02020603050405020304" pitchFamily="18" charset="0"/>
              </a:rPr>
              <a:t>                                                                    Second degree (Moderate) sprain</a:t>
            </a:r>
          </a:p>
          <a:p>
            <a:pPr marL="0" indent="0">
              <a:buNone/>
            </a:pPr>
            <a:r>
              <a:rPr lang="en-US" sz="2000" b="1" dirty="0">
                <a:latin typeface="Times New Roman" panose="02020603050405020304" pitchFamily="18" charset="0"/>
                <a:cs typeface="Times New Roman" panose="02020603050405020304" pitchFamily="18" charset="0"/>
              </a:rPr>
              <a:t>                                                                   Third degree (Sever )</a:t>
            </a:r>
          </a:p>
          <a:p>
            <a:pPr marL="0" indent="0">
              <a:buNone/>
            </a:pPr>
            <a:endParaRPr lang="en-US" sz="20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31589F-106D-CA74-3F5D-622D5E6295CF}"/>
              </a:ext>
            </a:extLst>
          </p:cNvPr>
          <p:cNvPicPr>
            <a:picLocks noChangeAspect="1"/>
          </p:cNvPicPr>
          <p:nvPr/>
        </p:nvPicPr>
        <p:blipFill>
          <a:blip r:embed="rId2"/>
          <a:stretch>
            <a:fillRect/>
          </a:stretch>
        </p:blipFill>
        <p:spPr>
          <a:xfrm>
            <a:off x="9031759" y="2943428"/>
            <a:ext cx="2996225" cy="3610836"/>
          </a:xfrm>
          <a:prstGeom prst="rect">
            <a:avLst/>
          </a:prstGeom>
        </p:spPr>
      </p:pic>
    </p:spTree>
    <p:extLst>
      <p:ext uri="{BB962C8B-B14F-4D97-AF65-F5344CB8AC3E}">
        <p14:creationId xmlns:p14="http://schemas.microsoft.com/office/powerpoint/2010/main" val="236823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3949-DD83-FD5A-3139-AE8FF2F0DCD5}"/>
              </a:ext>
            </a:extLst>
          </p:cNvPr>
          <p:cNvSpPr>
            <a:spLocks noGrp="1"/>
          </p:cNvSpPr>
          <p:nvPr>
            <p:ph type="title"/>
          </p:nvPr>
        </p:nvSpPr>
        <p:spPr>
          <a:xfrm>
            <a:off x="838200" y="79899"/>
            <a:ext cx="10515600" cy="736847"/>
          </a:xfrm>
        </p:spPr>
        <p:txBody>
          <a:bodyPr>
            <a:normAutofit/>
          </a:bodyPr>
          <a:lstStyle/>
          <a:p>
            <a:pPr algn="ctr"/>
            <a:r>
              <a:rPr lang="en-US" sz="3200" b="1" dirty="0">
                <a:latin typeface="Times New Roman" panose="02020603050405020304" pitchFamily="18" charset="0"/>
                <a:cs typeface="Times New Roman" panose="02020603050405020304" pitchFamily="18" charset="0"/>
              </a:rPr>
              <a:t>First-degree sprains, or mild sprains</a:t>
            </a:r>
          </a:p>
        </p:txBody>
      </p:sp>
      <p:sp>
        <p:nvSpPr>
          <p:cNvPr id="3" name="Content Placeholder 2">
            <a:extLst>
              <a:ext uri="{FF2B5EF4-FFF2-40B4-BE49-F238E27FC236}">
                <a16:creationId xmlns:a16="http://schemas.microsoft.com/office/drawing/2014/main" id="{02D9780E-1780-0745-41F5-D66BD0C68E76}"/>
              </a:ext>
            </a:extLst>
          </p:cNvPr>
          <p:cNvSpPr>
            <a:spLocks noGrp="1"/>
          </p:cNvSpPr>
          <p:nvPr>
            <p:ph idx="1"/>
          </p:nvPr>
        </p:nvSpPr>
        <p:spPr>
          <a:xfrm>
            <a:off x="514905" y="923278"/>
            <a:ext cx="10838895" cy="5672831"/>
          </a:xfrm>
        </p:spPr>
        <p:txBody>
          <a:bodyPr>
            <a:normAutofit/>
          </a:bodyPr>
          <a:lstStyle/>
          <a:p>
            <a:r>
              <a:rPr lang="en-US" sz="3200" dirty="0">
                <a:latin typeface="Times New Roman" panose="02020603050405020304" pitchFamily="18" charset="0"/>
                <a:cs typeface="Times New Roman" panose="02020603050405020304" pitchFamily="18" charset="0"/>
              </a:rPr>
              <a:t>Result from very-short-lived application of moderate force</a:t>
            </a:r>
          </a:p>
          <a:p>
            <a:r>
              <a:rPr lang="en-US" sz="3200" dirty="0">
                <a:latin typeface="Times New Roman" panose="02020603050405020304" pitchFamily="18" charset="0"/>
                <a:cs typeface="Times New Roman" panose="02020603050405020304" pitchFamily="18" charset="0"/>
              </a:rPr>
              <a:t>Few collagen fibers are damaged, and minimal functional change results</a:t>
            </a:r>
          </a:p>
          <a:p>
            <a:r>
              <a:rPr lang="en-US" sz="3200" dirty="0">
                <a:latin typeface="Times New Roman" panose="02020603050405020304" pitchFamily="18" charset="0"/>
                <a:cs typeface="Times New Roman" panose="02020603050405020304" pitchFamily="18" charset="0"/>
              </a:rPr>
              <a:t>Hematoma formation and edema occur in the parenchyma with rapid fibrin deposition</a:t>
            </a:r>
          </a:p>
          <a:p>
            <a:pPr algn="l"/>
            <a:r>
              <a:rPr lang="en-US" sz="3200" dirty="0">
                <a:latin typeface="Times New Roman" panose="02020603050405020304" pitchFamily="18" charset="0"/>
                <a:cs typeface="Times New Roman" panose="02020603050405020304" pitchFamily="18" charset="0"/>
              </a:rPr>
              <a:t>Rapid healing occur with </a:t>
            </a:r>
            <a:r>
              <a:rPr lang="en-US" sz="3200" b="0" i="0" u="none" strike="noStrike" baseline="0" dirty="0">
                <a:latin typeface="Times New Roman" panose="02020603050405020304" pitchFamily="18" charset="0"/>
                <a:cs typeface="Times New Roman" panose="02020603050405020304" pitchFamily="18" charset="0"/>
              </a:rPr>
              <a:t>normal anatomy being restored and no functional deficit</a:t>
            </a:r>
            <a:r>
              <a:rPr lang="en-US" sz="2400" b="0" i="0" u="none" strike="noStrike" baseline="0" dirty="0">
                <a:latin typeface="Sabon-Roman"/>
              </a:rPr>
              <a:t> </a:t>
            </a:r>
            <a:r>
              <a:rPr lang="en-US" sz="3200" dirty="0">
                <a:latin typeface="Times New Roman" panose="02020603050405020304" pitchFamily="18" charset="0"/>
                <a:cs typeface="Times New Roman" panose="02020603050405020304" pitchFamily="18" charset="0"/>
              </a:rPr>
              <a:t>due to invasion of the fibrin by fibrocytes </a:t>
            </a:r>
          </a:p>
          <a:p>
            <a:pPr algn="l"/>
            <a:r>
              <a:rPr lang="en-US" sz="3200" dirty="0">
                <a:latin typeface="Times New Roman" panose="02020603050405020304" pitchFamily="18" charset="0"/>
                <a:cs typeface="Times New Roman" panose="02020603050405020304" pitchFamily="18" charset="0"/>
              </a:rPr>
              <a:t>Minimal or no treatment is needed</a:t>
            </a:r>
          </a:p>
        </p:txBody>
      </p:sp>
    </p:spTree>
    <p:extLst>
      <p:ext uri="{BB962C8B-B14F-4D97-AF65-F5344CB8AC3E}">
        <p14:creationId xmlns:p14="http://schemas.microsoft.com/office/powerpoint/2010/main" val="102603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AD7C-1651-F645-B2E0-308F1BBBED85}"/>
              </a:ext>
            </a:extLst>
          </p:cNvPr>
          <p:cNvSpPr>
            <a:spLocks noGrp="1"/>
          </p:cNvSpPr>
          <p:nvPr>
            <p:ph type="title"/>
          </p:nvPr>
        </p:nvSpPr>
        <p:spPr>
          <a:xfrm>
            <a:off x="838200" y="97655"/>
            <a:ext cx="10515600" cy="834500"/>
          </a:xfrm>
        </p:spPr>
        <p:txBody>
          <a:bodyPr>
            <a:normAutofit/>
          </a:bodyPr>
          <a:lstStyle/>
          <a:p>
            <a:pPr algn="ctr"/>
            <a:r>
              <a:rPr lang="en-US" sz="2400" b="1" i="0" u="none" strike="noStrike" baseline="0" dirty="0">
                <a:latin typeface="Times New Roman" panose="02020603050405020304" pitchFamily="18" charset="0"/>
                <a:cs typeface="Times New Roman" panose="02020603050405020304" pitchFamily="18" charset="0"/>
              </a:rPr>
              <a:t>Second-degree sprains, or moderate sprains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BFC5D3-A3C3-370C-3A4B-7EC40258440F}"/>
              </a:ext>
            </a:extLst>
          </p:cNvPr>
          <p:cNvSpPr>
            <a:spLocks noGrp="1"/>
          </p:cNvSpPr>
          <p:nvPr>
            <p:ph idx="1"/>
          </p:nvPr>
        </p:nvSpPr>
        <p:spPr>
          <a:xfrm>
            <a:off x="838200" y="1047565"/>
            <a:ext cx="10515600" cy="5129398"/>
          </a:xfrm>
        </p:spPr>
        <p:txBody>
          <a:bodyPr>
            <a:normAutofit/>
          </a:bodyPr>
          <a:lstStyle/>
          <a:p>
            <a:r>
              <a:rPr lang="en-US" sz="2400" dirty="0">
                <a:latin typeface="Times New Roman" panose="02020603050405020304" pitchFamily="18" charset="0"/>
                <a:cs typeface="Times New Roman" panose="02020603050405020304" pitchFamily="18" charset="0"/>
              </a:rPr>
              <a:t>Characterized by increased numbers of damaged collagen fibers, more extensive hematoma, and marked functional deficit</a:t>
            </a:r>
          </a:p>
          <a:p>
            <a:r>
              <a:rPr lang="en-US" sz="2400" dirty="0">
                <a:latin typeface="Times New Roman" panose="02020603050405020304" pitchFamily="18" charset="0"/>
                <a:cs typeface="Times New Roman" panose="02020603050405020304" pitchFamily="18" charset="0"/>
              </a:rPr>
              <a:t>Ligament is grossly intact. Long-term restoration of normal function is unlikely without treatment.</a:t>
            </a:r>
          </a:p>
        </p:txBody>
      </p:sp>
    </p:spTree>
    <p:extLst>
      <p:ext uri="{BB962C8B-B14F-4D97-AF65-F5344CB8AC3E}">
        <p14:creationId xmlns:p14="http://schemas.microsoft.com/office/powerpoint/2010/main" val="137388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BF72-2BD5-8CB2-5177-F53A357406EE}"/>
              </a:ext>
            </a:extLst>
          </p:cNvPr>
          <p:cNvSpPr>
            <a:spLocks noGrp="1"/>
          </p:cNvSpPr>
          <p:nvPr>
            <p:ph type="title"/>
          </p:nvPr>
        </p:nvSpPr>
        <p:spPr>
          <a:xfrm>
            <a:off x="838200" y="41844"/>
            <a:ext cx="10515600" cy="730513"/>
          </a:xfrm>
        </p:spPr>
        <p:txBody>
          <a:bodyPr>
            <a:normAutofit/>
          </a:bodyPr>
          <a:lstStyle/>
          <a:p>
            <a:pPr algn="ctr"/>
            <a:r>
              <a:rPr lang="en-US" sz="2400" b="1" dirty="0">
                <a:latin typeface="Times New Roman" panose="02020603050405020304" pitchFamily="18" charset="0"/>
                <a:cs typeface="Times New Roman" panose="02020603050405020304" pitchFamily="18" charset="0"/>
              </a:rPr>
              <a:t>Third-degree sprains, or severe sprains</a:t>
            </a:r>
          </a:p>
        </p:txBody>
      </p:sp>
      <p:sp>
        <p:nvSpPr>
          <p:cNvPr id="3" name="Content Placeholder 2">
            <a:extLst>
              <a:ext uri="{FF2B5EF4-FFF2-40B4-BE49-F238E27FC236}">
                <a16:creationId xmlns:a16="http://schemas.microsoft.com/office/drawing/2014/main" id="{93885411-7B5D-A7C0-891E-0BC95C4005F5}"/>
              </a:ext>
            </a:extLst>
          </p:cNvPr>
          <p:cNvSpPr>
            <a:spLocks noGrp="1"/>
          </p:cNvSpPr>
          <p:nvPr>
            <p:ph idx="1"/>
          </p:nvPr>
        </p:nvSpPr>
        <p:spPr>
          <a:xfrm>
            <a:off x="83599" y="813569"/>
            <a:ext cx="10515600" cy="4351338"/>
          </a:xfrm>
        </p:spPr>
        <p:txBody>
          <a:bodyPr>
            <a:normAutofit/>
          </a:bodyPr>
          <a:lstStyle/>
          <a:p>
            <a:r>
              <a:rPr lang="en-US" sz="2400" dirty="0">
                <a:latin typeface="Times New Roman" panose="02020603050405020304" pitchFamily="18" charset="0"/>
                <a:cs typeface="Times New Roman" panose="02020603050405020304" pitchFamily="18" charset="0"/>
              </a:rPr>
              <a:t>Characterized by actual interstitial disruption (partial or complete) or avulsion of the ligament from bone.</a:t>
            </a:r>
          </a:p>
          <a:p>
            <a:r>
              <a:rPr lang="en-US" sz="2400" dirty="0">
                <a:latin typeface="Times New Roman" panose="02020603050405020304" pitchFamily="18" charset="0"/>
                <a:cs typeface="Times New Roman" panose="02020603050405020304" pitchFamily="18" charset="0"/>
              </a:rPr>
              <a:t>Avulsion fractures of the ligamentous origin or insertion may also be present</a:t>
            </a:r>
          </a:p>
          <a:p>
            <a:r>
              <a:rPr lang="en-US" sz="2400" dirty="0">
                <a:latin typeface="Times New Roman" panose="02020603050405020304" pitchFamily="18" charset="0"/>
                <a:cs typeface="Times New Roman" panose="02020603050405020304" pitchFamily="18" charset="0"/>
              </a:rPr>
              <a:t>Function is completely lost, and vigorous (</a:t>
            </a:r>
            <a:r>
              <a:rPr lang="ar-IQ" sz="2400" dirty="0">
                <a:latin typeface="Times New Roman" panose="02020603050405020304" pitchFamily="18" charset="0"/>
                <a:cs typeface="Times New Roman" panose="02020603050405020304" pitchFamily="18" charset="0"/>
              </a:rPr>
              <a:t>قوي </a:t>
            </a:r>
            <a:r>
              <a:rPr lang="en-US" sz="2400" dirty="0">
                <a:latin typeface="Times New Roman" panose="02020603050405020304" pitchFamily="18" charset="0"/>
                <a:cs typeface="Times New Roman" panose="02020603050405020304" pitchFamily="18" charset="0"/>
              </a:rPr>
              <a:t>)treatment is needed to restore function.</a:t>
            </a:r>
          </a:p>
          <a:p>
            <a:r>
              <a:rPr lang="en-US" sz="2400" dirty="0">
                <a:latin typeface="Times New Roman" panose="02020603050405020304" pitchFamily="18" charset="0"/>
                <a:cs typeface="Times New Roman" panose="02020603050405020304" pitchFamily="18" charset="0"/>
              </a:rPr>
              <a:t>Spontaneous healing by fibroplasia certainly   result in an unstable joint</a:t>
            </a:r>
          </a:p>
          <a:p>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02261C-4BAA-41F5-4F7E-947000698514}"/>
              </a:ext>
            </a:extLst>
          </p:cNvPr>
          <p:cNvPicPr>
            <a:picLocks noChangeAspect="1"/>
          </p:cNvPicPr>
          <p:nvPr/>
        </p:nvPicPr>
        <p:blipFill>
          <a:blip r:embed="rId2"/>
          <a:stretch>
            <a:fillRect/>
          </a:stretch>
        </p:blipFill>
        <p:spPr>
          <a:xfrm>
            <a:off x="8886548" y="3343529"/>
            <a:ext cx="2467251" cy="3285637"/>
          </a:xfrm>
          <a:prstGeom prst="rect">
            <a:avLst/>
          </a:prstGeom>
        </p:spPr>
      </p:pic>
      <p:pic>
        <p:nvPicPr>
          <p:cNvPr id="6" name="Picture 5">
            <a:extLst>
              <a:ext uri="{FF2B5EF4-FFF2-40B4-BE49-F238E27FC236}">
                <a16:creationId xmlns:a16="http://schemas.microsoft.com/office/drawing/2014/main" id="{233C4F5F-FF78-0CAA-ECCE-BA45A0F9CC7B}"/>
              </a:ext>
            </a:extLst>
          </p:cNvPr>
          <p:cNvPicPr>
            <a:picLocks noChangeAspect="1"/>
          </p:cNvPicPr>
          <p:nvPr/>
        </p:nvPicPr>
        <p:blipFill>
          <a:blip r:embed="rId3"/>
          <a:stretch>
            <a:fillRect/>
          </a:stretch>
        </p:blipFill>
        <p:spPr>
          <a:xfrm>
            <a:off x="3699151" y="3524437"/>
            <a:ext cx="3780342" cy="3027286"/>
          </a:xfrm>
          <a:prstGeom prst="rect">
            <a:avLst/>
          </a:prstGeom>
        </p:spPr>
      </p:pic>
    </p:spTree>
    <p:extLst>
      <p:ext uri="{BB962C8B-B14F-4D97-AF65-F5344CB8AC3E}">
        <p14:creationId xmlns:p14="http://schemas.microsoft.com/office/powerpoint/2010/main" val="38777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411A-F59C-E4CE-8CD9-FBBF1D0A6141}"/>
              </a:ext>
            </a:extLst>
          </p:cNvPr>
          <p:cNvSpPr>
            <a:spLocks noGrp="1"/>
          </p:cNvSpPr>
          <p:nvPr>
            <p:ph type="title"/>
          </p:nvPr>
        </p:nvSpPr>
        <p:spPr>
          <a:xfrm>
            <a:off x="2565647" y="452760"/>
            <a:ext cx="6081204" cy="656949"/>
          </a:xfrm>
        </p:spPr>
        <p:txBody>
          <a:bodyPr>
            <a:normAutofit/>
          </a:bodyPr>
          <a:lstStyle/>
          <a:p>
            <a:pPr algn="ctr"/>
            <a:r>
              <a:rPr lang="en-US" sz="3600" dirty="0">
                <a:latin typeface="Times New Roman" panose="02020603050405020304" pitchFamily="18" charset="0"/>
                <a:cs typeface="Times New Roman" panose="02020603050405020304" pitchFamily="18" charset="0"/>
              </a:rPr>
              <a:t>treatment of mild  sprain </a:t>
            </a:r>
          </a:p>
        </p:txBody>
      </p:sp>
      <p:sp>
        <p:nvSpPr>
          <p:cNvPr id="3" name="Content Placeholder 2">
            <a:extLst>
              <a:ext uri="{FF2B5EF4-FFF2-40B4-BE49-F238E27FC236}">
                <a16:creationId xmlns:a16="http://schemas.microsoft.com/office/drawing/2014/main" id="{8D860D80-E9E0-4B63-7FD1-1ECA4B7547E0}"/>
              </a:ext>
            </a:extLst>
          </p:cNvPr>
          <p:cNvSpPr>
            <a:spLocks noGrp="1"/>
          </p:cNvSpPr>
          <p:nvPr>
            <p:ph idx="1"/>
          </p:nvPr>
        </p:nvSpPr>
        <p:spPr>
          <a:xfrm>
            <a:off x="838200" y="1358283"/>
            <a:ext cx="10515600" cy="5166804"/>
          </a:xfrm>
        </p:spPr>
        <p:txBody>
          <a:bodyPr>
            <a:normAutofit/>
          </a:bodyPr>
          <a:lstStyle/>
          <a:p>
            <a:r>
              <a:rPr lang="en-US" sz="2400" dirty="0">
                <a:latin typeface="Times New Roman" panose="02020603050405020304" pitchFamily="18" charset="0"/>
                <a:cs typeface="Times New Roman" panose="02020603050405020304" pitchFamily="18" charset="0"/>
              </a:rPr>
              <a:t>Immediately after injury, Icing will reduce hemorrhage and minimized pain and should be followed within a few hours by application of heat</a:t>
            </a:r>
          </a:p>
          <a:p>
            <a:r>
              <a:rPr lang="en-US" sz="2400" dirty="0">
                <a:latin typeface="Times New Roman" panose="02020603050405020304" pitchFamily="18" charset="0"/>
                <a:cs typeface="Times New Roman" panose="02020603050405020304" pitchFamily="18" charset="0"/>
              </a:rPr>
              <a:t>External support is no recommended but using of elastic bandage may provide some comfort </a:t>
            </a:r>
          </a:p>
          <a:p>
            <a:r>
              <a:rPr lang="en-US" sz="2400" dirty="0">
                <a:latin typeface="Times New Roman" panose="02020603050405020304" pitchFamily="18" charset="0"/>
                <a:cs typeface="Times New Roman" panose="02020603050405020304" pitchFamily="18" charset="0"/>
              </a:rPr>
              <a:t>Treatment is primarily directed at enforced rest (7-10) days followed by light exercise for another (7-10) days such as leash walking or the freedom of small kennel-run (</a:t>
            </a:r>
            <a:r>
              <a:rPr lang="ar-IQ" sz="1800" dirty="0">
                <a:latin typeface="Times New Roman" panose="02020603050405020304" pitchFamily="18" charset="0"/>
                <a:cs typeface="Times New Roman" panose="02020603050405020304" pitchFamily="18" charset="0"/>
              </a:rPr>
              <a:t>حرية الركض في حضيرة صغيرة </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NSAIDs may be useful for few days but may encourage the animal to be overactive</a:t>
            </a:r>
          </a:p>
          <a:p>
            <a:r>
              <a:rPr lang="en-US" sz="2400" dirty="0">
                <a:latin typeface="Times New Roman" panose="02020603050405020304" pitchFamily="18" charset="0"/>
                <a:cs typeface="Times New Roman" panose="02020603050405020304" pitchFamily="18" charset="0"/>
              </a:rPr>
              <a:t>Animals allow unrestricted activity at the end of third week , although extremely vigorous exercise should be approached gradually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22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991</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Andalus</vt:lpstr>
      <vt:lpstr>Arial</vt:lpstr>
      <vt:lpstr>Calibri</vt:lpstr>
      <vt:lpstr>Calibri Light</vt:lpstr>
      <vt:lpstr>Sabon-Roman</vt:lpstr>
      <vt:lpstr>Times New Roman</vt:lpstr>
      <vt:lpstr>Wingdings</vt:lpstr>
      <vt:lpstr>Office Theme</vt:lpstr>
      <vt:lpstr>Tendon and Ligament Disorders</vt:lpstr>
      <vt:lpstr>Tendon and ligament </vt:lpstr>
      <vt:lpstr>MUSCLE-TENDON INJURIES (Strain )</vt:lpstr>
      <vt:lpstr>MUSCLE-TENDON INJURIES (Strain )</vt:lpstr>
      <vt:lpstr>Sprains </vt:lpstr>
      <vt:lpstr>First-degree sprains, or mild sprains</vt:lpstr>
      <vt:lpstr>Second-degree sprains, or moderate sprains</vt:lpstr>
      <vt:lpstr>Third-degree sprains, or severe sprains</vt:lpstr>
      <vt:lpstr>treatment of mild  sprain </vt:lpstr>
      <vt:lpstr>treatment of moderate  sprain </vt:lpstr>
      <vt:lpstr>Third-Degree (Severe) Sprains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Tendon and Ligament Disorders</dc:title>
  <dc:creator>hp</dc:creator>
  <cp:lastModifiedBy>hp</cp:lastModifiedBy>
  <cp:revision>13</cp:revision>
  <dcterms:created xsi:type="dcterms:W3CDTF">2025-03-25T20:22:14Z</dcterms:created>
  <dcterms:modified xsi:type="dcterms:W3CDTF">2025-04-13T18:19:14Z</dcterms:modified>
</cp:coreProperties>
</file>